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6"/>
  </p:notesMasterIdLst>
  <p:handoutMasterIdLst>
    <p:handoutMasterId r:id="rId17"/>
  </p:handoutMasterIdLst>
  <p:sldIdLst>
    <p:sldId id="347" r:id="rId2"/>
    <p:sldId id="339" r:id="rId3"/>
    <p:sldId id="356" r:id="rId4"/>
    <p:sldId id="349" r:id="rId5"/>
    <p:sldId id="348" r:id="rId6"/>
    <p:sldId id="342" r:id="rId7"/>
    <p:sldId id="350" r:id="rId8"/>
    <p:sldId id="351" r:id="rId9"/>
    <p:sldId id="352" r:id="rId10"/>
    <p:sldId id="341" r:id="rId11"/>
    <p:sldId id="345" r:id="rId12"/>
    <p:sldId id="353" r:id="rId13"/>
    <p:sldId id="354" r:id="rId14"/>
    <p:sldId id="355" r:id="rId1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704" autoAdjust="0"/>
    <p:restoredTop sz="86400" autoAdjust="0"/>
  </p:normalViewPr>
  <p:slideViewPr>
    <p:cSldViewPr>
      <p:cViewPr varScale="1">
        <p:scale>
          <a:sx n="60" d="100"/>
          <a:sy n="60" d="100"/>
        </p:scale>
        <p:origin x="134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8/23/2018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11</a:t>
            </a:fld>
            <a:endParaRPr lang="en-US" altLang="en-US" dirty="0"/>
          </a:p>
        </p:txBody>
      </p:sp>
    </p:spTree>
    <p:extLst>
      <p:ext uri="{BB962C8B-B14F-4D97-AF65-F5344CB8AC3E}">
        <p14:creationId xmlns:p14="http://schemas.microsoft.com/office/powerpoint/2010/main" val="18971771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12</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13</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4</a:t>
            </a:fld>
            <a:endParaRPr lang="en-US" altLang="en-US" dirty="0"/>
          </a:p>
        </p:txBody>
      </p:sp>
    </p:spTree>
    <p:extLst>
      <p:ext uri="{BB962C8B-B14F-4D97-AF65-F5344CB8AC3E}">
        <p14:creationId xmlns:p14="http://schemas.microsoft.com/office/powerpoint/2010/main" val="3259324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err="1" smtClean="0">
                <a:latin typeface="Times New Roman" panose="02020603050405020304" pitchFamily="18" charset="0"/>
              </a:rPr>
              <a:t>multregmodel</a:t>
            </a:r>
            <a:r>
              <a:rPr lang="en-US" altLang="en-US" dirty="0" smtClean="0">
                <a:latin typeface="Times New Roman" panose="02020603050405020304" pitchFamily="18" charset="0"/>
              </a:rPr>
              <a:t>=lm(</a:t>
            </a:r>
            <a:r>
              <a:rPr lang="en-US" altLang="en-US" dirty="0" err="1" smtClean="0">
                <a:latin typeface="Times New Roman" panose="02020603050405020304" pitchFamily="18" charset="0"/>
              </a:rPr>
              <a:t>Price~Size+Lot</a:t>
            </a:r>
            <a:r>
              <a:rPr lang="en-US" altLang="en-US" dirty="0" smtClean="0">
                <a:latin typeface="Times New Roman" panose="02020603050405020304" pitchFamily="18" charset="0"/>
              </a:rPr>
              <a:t>)</a:t>
            </a:r>
          </a:p>
          <a:p>
            <a:r>
              <a:rPr lang="en-US" altLang="en-US" dirty="0" smtClean="0">
                <a:latin typeface="Times New Roman" panose="02020603050405020304" pitchFamily="18" charset="0"/>
              </a:rPr>
              <a:t> summary(</a:t>
            </a:r>
            <a:r>
              <a:rPr lang="en-US" altLang="en-US" dirty="0" err="1" smtClean="0">
                <a:latin typeface="Times New Roman" panose="02020603050405020304" pitchFamily="18" charset="0"/>
              </a:rPr>
              <a:t>multregmodel</a:t>
            </a:r>
            <a:r>
              <a:rPr lang="en-US" altLang="en-US" dirty="0" smtClean="0">
                <a:latin typeface="Times New Roman" panose="02020603050405020304" pitchFamily="18" charset="0"/>
              </a:rPr>
              <a:t>)</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5</a:t>
            </a:fld>
            <a:endParaRPr lang="en-US" altLang="en-US" dirty="0"/>
          </a:p>
        </p:txBody>
      </p:sp>
    </p:spTree>
    <p:extLst>
      <p:ext uri="{BB962C8B-B14F-4D97-AF65-F5344CB8AC3E}">
        <p14:creationId xmlns:p14="http://schemas.microsoft.com/office/powerpoint/2010/main" val="2590727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6</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7</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8</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9</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10</a:t>
            </a:fld>
            <a:endParaRPr lang="en-US" altLang="en-US" dirty="0"/>
          </a:p>
        </p:txBody>
      </p:sp>
    </p:spTree>
    <p:extLst>
      <p:ext uri="{BB962C8B-B14F-4D97-AF65-F5344CB8AC3E}">
        <p14:creationId xmlns:p14="http://schemas.microsoft.com/office/powerpoint/2010/main" val="2848947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
        <p:nvSpPr>
          <p:cNvPr id="7" name="Picture Placeholder 6"/>
          <p:cNvSpPr>
            <a:spLocks noGrp="1"/>
          </p:cNvSpPr>
          <p:nvPr>
            <p:ph type="pic" sz="quarter" idx="14"/>
          </p:nvPr>
        </p:nvSpPr>
        <p:spPr>
          <a:xfrm>
            <a:off x="5486400" y="2895600"/>
            <a:ext cx="1066800" cy="16764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emf"/></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4.1</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4</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45720" y="9358"/>
            <a:ext cx="9052560" cy="1257300"/>
          </a:xfrm>
        </p:spPr>
        <p:txBody>
          <a:bodyPr/>
          <a:lstStyle/>
          <a:p>
            <a:r>
              <a:rPr lang="en-US" dirty="0"/>
              <a:t>Example: Multiple Predictors </a:t>
            </a:r>
            <a:r>
              <a:rPr lang="en-US" dirty="0" smtClean="0"/>
              <a:t>(3 </a:t>
            </a:r>
            <a:r>
              <a:rPr lang="en-US" dirty="0"/>
              <a:t>of </a:t>
            </a:r>
            <a:r>
              <a:rPr lang="en-US" dirty="0" smtClean="0"/>
              <a:t>3)</a:t>
            </a:r>
            <a:endParaRPr lang="en-US" dirty="0"/>
          </a:p>
        </p:txBody>
      </p:sp>
      <p:pic>
        <p:nvPicPr>
          <p:cNvPr id="16" name="Picture 2" descr="A scatter plot shows active plotted on the vertical axis from 60 to 140 in increments of 20 and rest plotted on the horizontal axis from 50 to 100 in increments of 10. The approximate data are: A diagonal lone from 60 on the vertical axis extends to a point beyond (100, 120). The dots on the plot are concentrated between 50 and 90 on the horizontal axis and between 60 and 140 on the vertical axis."/>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367010" y="1359220"/>
            <a:ext cx="2826085" cy="25008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 descr="A scatter plot shows active plotted on the vertical axis from 60 to 140 in increments of 20 and sex plotted on the horizontal axis from 0.0 to 1.0 in increments of 0.2. The approximate data are: The dots on the plot are alligned as two vertical lines. The first line extends from (0, 55) to (0, 150). The second line extends from (1, 60) to (1, 140). A diagonal line extends from 87 on the vertical axis to a point beyond (1, 90)."/>
          <p:cNvPicPr>
            <a:picLocks noGrp="1" noChangeAspect="1" noChangeArrowheads="1"/>
          </p:cNvPicPr>
          <p:nvPr>
            <p:ph type="pic" sz="quarter" idx="13"/>
          </p:nvPr>
        </p:nvPicPr>
        <p:blipFill>
          <a:blip r:embed="rId4">
            <a:extLst>
              <a:ext uri="{28A0092B-C50C-407E-A947-70E740481C1C}">
                <a14:useLocalDpi xmlns:a14="http://schemas.microsoft.com/office/drawing/2010/main" val="0"/>
              </a:ext>
            </a:extLst>
          </a:blip>
          <a:stretch>
            <a:fillRect/>
          </a:stretch>
        </p:blipFill>
        <p:spPr bwMode="auto">
          <a:xfrm>
            <a:off x="3962400" y="1371600"/>
            <a:ext cx="3061401" cy="25676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4" descr="A scatter plot shows active plotted on the vertical axis from 60 to 140 in increments of 20 and Hgt plotted on the horizontal axis from 60 to 75 in increments of 5. A diagonal line extends from 100 on the vertical axis to a point beyond (75, 81). An arrow from the dots on the plot points to the second row in the second column of a table. The table reads: Row 1: Predictor: Constant, Coef: 153.41, S E Coef: 22.31, T: 6.88, P: 0.000; Row 2: Predictor: Hgt, Coef: negative 0.9102, S E Coef: 0.3264, T: negative 2.79, P: 0.006. Text below the table reads, S equals 18.5502, R minus S q equals 3.3 percent, R minus S q (adj) equals 2.8 percent. Text above the table reads: The regression equation is active equals 153 minus 0.910 Hgt."/>
          <p:cNvPicPr>
            <a:picLocks noGrp="1" noChangeAspect="1" noChangeArrowheads="1"/>
          </p:cNvPicPr>
          <p:nvPr>
            <p:ph type="pic" sz="quarter" idx="14"/>
          </p:nvPr>
        </p:nvPicPr>
        <p:blipFill>
          <a:blip r:embed="rId5">
            <a:extLst>
              <a:ext uri="{28A0092B-C50C-407E-A947-70E740481C1C}">
                <a14:useLocalDpi xmlns:a14="http://schemas.microsoft.com/office/drawing/2010/main" val="0"/>
              </a:ext>
            </a:extLst>
          </a:blip>
          <a:stretch>
            <a:fillRect/>
          </a:stretch>
        </p:blipFill>
        <p:spPr bwMode="auto">
          <a:xfrm>
            <a:off x="229577" y="4070535"/>
            <a:ext cx="5685595" cy="21078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Content Placeholder 9"/>
          <p:cNvSpPr>
            <a:spLocks noGrp="1"/>
          </p:cNvSpPr>
          <p:nvPr>
            <p:ph type="body" sz="quarter" idx="10"/>
          </p:nvPr>
        </p:nvSpPr>
        <p:spPr>
          <a:xfrm>
            <a:off x="5985537" y="4648200"/>
            <a:ext cx="3075963" cy="914400"/>
          </a:xfrm>
        </p:spPr>
        <p:txBody>
          <a:bodyPr>
            <a:normAutofit/>
          </a:bodyPr>
          <a:lstStyle/>
          <a:p>
            <a:pPr marL="0" indent="0" algn="ctr">
              <a:spcBef>
                <a:spcPts val="624"/>
              </a:spcBef>
              <a:buNone/>
            </a:pPr>
            <a:r>
              <a:rPr lang="en-US" altLang="en-US" dirty="0"/>
              <a:t>Negative </a:t>
            </a:r>
            <a:r>
              <a:rPr lang="en-US" altLang="en-US" dirty="0" smtClean="0"/>
              <a:t>coefficient (for </a:t>
            </a:r>
            <a:r>
              <a:rPr lang="en-US" altLang="en-US" dirty="0" err="1"/>
              <a:t>Hgt</a:t>
            </a:r>
            <a:r>
              <a:rPr lang="en-US" altLang="en-US" dirty="0"/>
              <a:t> alone</a:t>
            </a:r>
            <a:r>
              <a:rPr lang="en-US" altLang="en-US" dirty="0" smtClean="0"/>
              <a:t>)</a:t>
            </a:r>
            <a:endParaRPr lang="en-US" altLang="en-US" dirty="0"/>
          </a:p>
        </p:txBody>
      </p:sp>
    </p:spTree>
    <p:extLst>
      <p:ext uri="{BB962C8B-B14F-4D97-AF65-F5344CB8AC3E}">
        <p14:creationId xmlns:p14="http://schemas.microsoft.com/office/powerpoint/2010/main" val="29600388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Correlation </a:t>
            </a:r>
            <a:r>
              <a:rPr lang="en-US" dirty="0" smtClean="0"/>
              <a:t>Matrix</a:t>
            </a:r>
            <a:endParaRPr lang="en-US" dirty="0"/>
          </a:p>
        </p:txBody>
      </p:sp>
      <p:pic>
        <p:nvPicPr>
          <p:cNvPr id="14" name="Picture 2" descr="A table has 4 rows and 4 columns. The column headers are Active, Rest, Sex, and Hgt. A text above the table reads, Prompt cor (Pulse [, c (1, 2, 4, 6)])&#10;The data from the table are as follows:&#10;Row 1: Active: Active, 1.0000000; Rest, 0.6041871; Sex, 0.1780192; H g t, negative 0.1808122.&#10;Row 2: Rest: Active, 0.6041871; Rest, 1.0000000; Sex, 0.1665902; H g t, negative 0.2426329.&#10;Row 3: Sex: Active, 0.1780192; Rest, 0.1665902; Sex, 1.0000000; H g t, negative 0.7520590.&#10;Row 4: H g t: Active, negative 0.1808122; Rest, negative 0.2426329; Sex, negative 0.7520590; Hgt,1.0000000."/>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439969" y="2334002"/>
            <a:ext cx="8246831" cy="27614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54819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Added-Variable Plot for </a:t>
            </a:r>
            <a:r>
              <a:rPr lang="en-US" dirty="0" err="1" smtClean="0"/>
              <a:t>Hgt</a:t>
            </a:r>
            <a:endParaRPr lang="en-US" dirty="0"/>
          </a:p>
        </p:txBody>
      </p:sp>
      <p:sp>
        <p:nvSpPr>
          <p:cNvPr id="3" name="Content Placeholder 2"/>
          <p:cNvSpPr>
            <a:spLocks noGrp="1"/>
          </p:cNvSpPr>
          <p:nvPr>
            <p:ph idx="1"/>
          </p:nvPr>
        </p:nvSpPr>
        <p:spPr>
          <a:xfrm>
            <a:off x="243114" y="1415142"/>
            <a:ext cx="8610600" cy="489858"/>
          </a:xfrm>
        </p:spPr>
        <p:txBody>
          <a:bodyPr>
            <a:normAutofit/>
          </a:bodyPr>
          <a:lstStyle/>
          <a:p>
            <a:pPr marL="0" indent="0">
              <a:buNone/>
            </a:pPr>
            <a:r>
              <a:rPr lang="en-US" dirty="0">
                <a:solidFill>
                  <a:srgbClr val="000000"/>
                </a:solidFill>
              </a:rPr>
              <a:t>(predicting Active with Rest and Sex in the model)</a:t>
            </a:r>
          </a:p>
        </p:txBody>
      </p:sp>
      <p:pic>
        <p:nvPicPr>
          <p:cNvPr id="8" name="Picture Placeholder 7" descr="A scatter plot shows Active on rest sex dollar resid plotted on the vertical axis from negative 20 to 60 in increments of 20 and Hgt on rest sex dollar resid plotted on the horizontal axis from negative 6 to 6 in increments of 2. A horizontal line is drawn from negative 2 on the vertical axis. The dots on the plot are clumped between negative 4 and 6 on the horizontal axis and between negative 20 and 40 on the vertical axis.">
            <a:extLst>
              <a:ext uri="{FF2B5EF4-FFF2-40B4-BE49-F238E27FC236}">
                <a16:creationId xmlns:a16="http://schemas.microsoft.com/office/drawing/2014/main" xmlns="" id="{67C1F234-F45E-4FAC-B141-C5240764B5C0}"/>
              </a:ext>
            </a:extLst>
          </p:cNvPr>
          <p:cNvPicPr>
            <a:picLocks noGrp="1" noChangeAspect="1"/>
          </p:cNvPicPr>
          <p:nvPr>
            <p:ph type="pic" sz="quarter" idx="11"/>
          </p:nvPr>
        </p:nvPicPr>
        <p:blipFill>
          <a:blip r:embed="rId3"/>
          <a:stretch>
            <a:fillRect/>
          </a:stretch>
        </p:blipFill>
        <p:spPr>
          <a:xfrm>
            <a:off x="2986435" y="2019958"/>
            <a:ext cx="3005549" cy="2558182"/>
          </a:xfrm>
          <a:prstGeom prst="rect">
            <a:avLst/>
          </a:prstGeom>
        </p:spPr>
      </p:pic>
      <p:sp>
        <p:nvSpPr>
          <p:cNvPr id="4" name="Content Placeholder 3"/>
          <p:cNvSpPr>
            <a:spLocks noGrp="1"/>
          </p:cNvSpPr>
          <p:nvPr>
            <p:ph type="body" sz="quarter" idx="10"/>
          </p:nvPr>
        </p:nvSpPr>
        <p:spPr>
          <a:xfrm>
            <a:off x="154491" y="4568896"/>
            <a:ext cx="8848080" cy="1675798"/>
          </a:xfrm>
        </p:spPr>
        <p:txBody>
          <a:bodyPr>
            <a:noAutofit/>
          </a:bodyPr>
          <a:lstStyle/>
          <a:p>
            <a:pPr marL="0" indent="0">
              <a:buNone/>
            </a:pPr>
            <a:r>
              <a:rPr lang="en-US" dirty="0"/>
              <a:t>The correlation between Active and Hgt is </a:t>
            </a:r>
            <a:r>
              <a:rPr lang="en-US" i="1" dirty="0"/>
              <a:t>negative</a:t>
            </a:r>
            <a:r>
              <a:rPr lang="en-US" dirty="0"/>
              <a:t>, but controlling for Rest and Sex being in the model, the (partial) effect is </a:t>
            </a:r>
            <a:r>
              <a:rPr lang="en-US" i="1" dirty="0"/>
              <a:t>positive</a:t>
            </a:r>
            <a:r>
              <a:rPr lang="en-US" dirty="0" smtClean="0"/>
              <a:t>!</a:t>
            </a:r>
            <a:r>
              <a:rPr lang="en-US" i="1" dirty="0"/>
              <a:t> </a:t>
            </a:r>
            <a:r>
              <a:rPr lang="en-US" dirty="0" smtClean="0"/>
              <a:t>(</a:t>
            </a:r>
            <a:r>
              <a:rPr lang="en-US" dirty="0"/>
              <a:t>But not very strong given the presence of the other </a:t>
            </a:r>
            <a:r>
              <a:rPr lang="en-US" dirty="0" smtClean="0"/>
              <a:t>predictors.)</a:t>
            </a:r>
            <a:endParaRPr lang="en-US" dirty="0"/>
          </a:p>
        </p:txBody>
      </p:sp>
    </p:spTree>
    <p:extLst>
      <p:ext uri="{BB962C8B-B14F-4D97-AF65-F5344CB8AC3E}">
        <p14:creationId xmlns:p14="http://schemas.microsoft.com/office/powerpoint/2010/main" val="28213070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Predicting Active with Rest, Sex, and Hgt</a:t>
            </a:r>
            <a:endParaRPr lang="en-US" dirty="0"/>
          </a:p>
        </p:txBody>
      </p:sp>
      <p:pic>
        <p:nvPicPr>
          <p:cNvPr id="13" name="Picture 2" descr="A table labeled Coefficients with 4 rows and 5 columns shows the following data: Row 1: Term: Constant, Coef: negative 6.4, S E coef: 30.9, T value: negative 0.21, P value: 0.837; Row 2: Term: Rest, Coef: 1.130, S E coef: 0.102, T value: 11.04, P value: 0.000; Row 3: Term: Sex, Coef: 4.46, S E coef: 2.99, T value: 1.49, P value: 0.138; Row 4: Term: Hgt, Coef: 0.268, S E coef: 0.407, T value: 0.66, P value: 0.511."/>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934116" y="2209800"/>
            <a:ext cx="7295484" cy="28813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13035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Added Variable in </a:t>
            </a:r>
            <a:r>
              <a:rPr lang="en-US" dirty="0" smtClean="0"/>
              <a:t>R</a:t>
            </a:r>
            <a:endParaRPr lang="en-US" dirty="0"/>
          </a:p>
        </p:txBody>
      </p:sp>
      <p:pic>
        <p:nvPicPr>
          <p:cNvPr id="12" name="Picture 2" descr="A set of instructions A text reads, Prompt library (car) hash car package has some useful functions&#10;Prompt my model equals lm (Active tilde Rest plus H g t plus Sex, data equals Pulse)&#10;Prompt a v plots (my model)"/>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tretch>
            <a:fillRect/>
          </a:stretch>
        </p:blipFill>
        <p:spPr bwMode="auto">
          <a:xfrm>
            <a:off x="509193" y="1550120"/>
            <a:ext cx="8177607" cy="10812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Placeholder 12" descr="Three scatter plots labeled added-variable plots are shown. The first plot shows active bar others plotter on the vertical axis from negative 40 to 60 in increments of 20 and rest bar others plotted on the horizontal axis from negative 20 to 30 in increments of 10. A diagonal line extends from negative 35 on the vertical axis and extends beyond (35, 40). The dots on the plot are concentrated on either sides of the line. The second plot shows active bar others plotter on the vertical axis from negative 20 to 60 in increments of 20 and sex bar others plotted on the horizontal axis from negative 0.5 to 0.5 in increments of 0.5. A straight line extends from negative 2 on the vertical axis and extends beyond (1, 1). The dots on the plot are concentrated on either sides of the line. The third plot shows active bar others plotter on the vertical axis from negative 20 to 60 in increments of 20 and Hgt bar others plotted on the horizontal axis from negative 6 to 6 in increments of 2. A straight line extends from negative 0.5 on the vertical axis and extends beyond (7, 0). The dots on the plot are concentrated on either sides of the line.">
            <a:extLst>
              <a:ext uri="{FF2B5EF4-FFF2-40B4-BE49-F238E27FC236}">
                <a16:creationId xmlns:a16="http://schemas.microsoft.com/office/drawing/2014/main" xmlns="" id="{B8A54295-3276-4B20-9EC6-7FC50A2259F1}"/>
              </a:ext>
            </a:extLst>
          </p:cNvPr>
          <p:cNvPicPr>
            <a:picLocks noGrp="1" noChangeAspect="1"/>
          </p:cNvPicPr>
          <p:nvPr>
            <p:ph type="pic" sz="quarter" idx="11"/>
          </p:nvPr>
        </p:nvPicPr>
        <p:blipFill>
          <a:blip r:embed="rId3"/>
          <a:stretch>
            <a:fillRect/>
          </a:stretch>
        </p:blipFill>
        <p:spPr>
          <a:xfrm>
            <a:off x="2342487" y="2819400"/>
            <a:ext cx="3982016" cy="3345912"/>
          </a:xfrm>
          <a:prstGeom prst="rect">
            <a:avLst/>
          </a:prstGeom>
          <a:noFill/>
          <a:ln>
            <a:noFill/>
          </a:ln>
        </p:spPr>
      </p:pic>
    </p:spTree>
    <p:extLst>
      <p:ext uri="{BB962C8B-B14F-4D97-AF65-F5344CB8AC3E}">
        <p14:creationId xmlns:p14="http://schemas.microsoft.com/office/powerpoint/2010/main" val="2273433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a:t>
            </a:r>
            <a:r>
              <a:rPr lang="en-US" dirty="0" smtClean="0"/>
              <a:t>4.1</a:t>
            </a:r>
            <a:endParaRPr lang="en-US" dirty="0"/>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ts val="600"/>
              </a:spcBef>
              <a:buNone/>
            </a:pPr>
            <a:r>
              <a:rPr lang="en-US" altLang="en-US" dirty="0">
                <a:sym typeface="Symbol" panose="05050102010706020507" pitchFamily="18" charset="2"/>
              </a:rPr>
              <a:t>Multiple </a:t>
            </a:r>
            <a:r>
              <a:rPr lang="en-US" altLang="en-US" dirty="0" smtClean="0">
                <a:sym typeface="Symbol" panose="05050102010706020507" pitchFamily="18" charset="2"/>
              </a:rPr>
              <a:t>regression</a:t>
            </a:r>
            <a:endParaRPr lang="en-US" altLang="en-US" dirty="0">
              <a:sym typeface="Symbol" panose="05050102010706020507" pitchFamily="18" charset="2"/>
            </a:endParaRPr>
          </a:p>
          <a:p>
            <a:pPr marL="457200" lvl="1" indent="0">
              <a:spcBef>
                <a:spcPts val="600"/>
              </a:spcBef>
              <a:buNone/>
            </a:pPr>
            <a:r>
              <a:rPr lang="en-US" altLang="en-US" sz="2600" dirty="0" smtClean="0">
                <a:sym typeface="Symbol" panose="05050102010706020507" pitchFamily="18" charset="2"/>
              </a:rPr>
              <a:t>Added-variable plot</a:t>
            </a:r>
            <a:endParaRPr lang="en-US" altLang="en-US" sz="2600" dirty="0">
              <a:sym typeface="Symbol" panose="05050102010706020507" pitchFamily="18" charset="2"/>
            </a:endParaRP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r>
              <a:rPr lang="en-US" baseline="0" dirty="0" smtClean="0"/>
              <a:t> </a:t>
            </a:r>
            <a:r>
              <a:rPr lang="en-US" dirty="0" smtClean="0"/>
              <a:t>Multiple Predictors (1 of 3)</a:t>
            </a:r>
            <a:endParaRPr lang="en-US" dirty="0"/>
          </a:p>
        </p:txBody>
      </p:sp>
      <p:sp>
        <p:nvSpPr>
          <p:cNvPr id="3" name="Content Placeholder 2"/>
          <p:cNvSpPr>
            <a:spLocks noGrp="1"/>
          </p:cNvSpPr>
          <p:nvPr>
            <p:ph sz="quarter" idx="10"/>
          </p:nvPr>
        </p:nvSpPr>
        <p:spPr>
          <a:xfrm>
            <a:off x="247304" y="1407392"/>
            <a:ext cx="8744295" cy="4841007"/>
          </a:xfrm>
        </p:spPr>
        <p:txBody>
          <a:bodyPr/>
          <a:lstStyle/>
          <a:p>
            <a:pPr marL="0" indent="0">
              <a:buNone/>
            </a:pPr>
            <a:r>
              <a:rPr lang="en-US" dirty="0"/>
              <a:t>Response </a:t>
            </a:r>
            <a:r>
              <a:rPr lang="en-US" dirty="0" smtClean="0"/>
              <a:t>variable: </a:t>
            </a:r>
            <a:r>
              <a:rPr lang="en-US" i="1" dirty="0" smtClean="0"/>
              <a:t>Y</a:t>
            </a:r>
            <a:r>
              <a:rPr lang="en-US" dirty="0" smtClean="0"/>
              <a:t> </a:t>
            </a:r>
            <a:r>
              <a:rPr lang="en-US" dirty="0"/>
              <a:t>= house price</a:t>
            </a:r>
          </a:p>
          <a:p>
            <a:pPr marL="0" indent="0">
              <a:buNone/>
            </a:pPr>
            <a:r>
              <a:rPr lang="en-US" dirty="0" smtClean="0"/>
              <a:t>Predictors: </a:t>
            </a:r>
            <a:r>
              <a:rPr lang="en-US" i="1" dirty="0" smtClean="0"/>
              <a:t>X</a:t>
            </a:r>
            <a:r>
              <a:rPr lang="en-US" baseline="-25000" dirty="0" smtClean="0"/>
              <a:t>1</a:t>
            </a:r>
            <a:r>
              <a:rPr lang="en-US" dirty="0" smtClean="0"/>
              <a:t> </a:t>
            </a:r>
            <a:r>
              <a:rPr lang="en-US" dirty="0"/>
              <a:t>= </a:t>
            </a:r>
            <a:r>
              <a:rPr lang="en-US" dirty="0" smtClean="0"/>
              <a:t>size</a:t>
            </a:r>
          </a:p>
          <a:p>
            <a:pPr marL="0" indent="1652588">
              <a:buNone/>
            </a:pPr>
            <a:r>
              <a:rPr lang="en-US" i="1" dirty="0" smtClean="0"/>
              <a:t>X</a:t>
            </a:r>
            <a:r>
              <a:rPr lang="en-US" baseline="-25000" dirty="0" smtClean="0"/>
              <a:t>2</a:t>
            </a:r>
            <a:r>
              <a:rPr lang="en-US" dirty="0" smtClean="0"/>
              <a:t> = </a:t>
            </a:r>
            <a:r>
              <a:rPr lang="en-US" dirty="0"/>
              <a:t>beds (number of bedrooms</a:t>
            </a:r>
            <a:r>
              <a:rPr lang="en-US" dirty="0" smtClean="0"/>
              <a:t>)</a:t>
            </a:r>
          </a:p>
          <a:p>
            <a:pPr marL="0" indent="0">
              <a:buNone/>
            </a:pPr>
            <a:r>
              <a:rPr lang="en-US" dirty="0"/>
              <a:t>Data: </a:t>
            </a:r>
            <a:r>
              <a:rPr lang="en-US" b="1" dirty="0" err="1">
                <a:latin typeface="Courier New" panose="02070309020205020404" pitchFamily="49" charset="0"/>
                <a:cs typeface="Courier New" panose="02070309020205020404" pitchFamily="49" charset="0"/>
              </a:rPr>
              <a:t>HousesNY</a:t>
            </a:r>
            <a:r>
              <a:rPr lang="en-US" dirty="0"/>
              <a:t>–a sample of 52 houses for sale in a small town in upstate New </a:t>
            </a:r>
            <a:r>
              <a:rPr lang="en-US" dirty="0" smtClean="0"/>
              <a:t>York</a:t>
            </a:r>
            <a:endParaRPr lang="en-US" dirty="0"/>
          </a:p>
        </p:txBody>
      </p:sp>
    </p:spTree>
    <p:extLst>
      <p:ext uri="{BB962C8B-B14F-4D97-AF65-F5344CB8AC3E}">
        <p14:creationId xmlns:p14="http://schemas.microsoft.com/office/powerpoint/2010/main" val="2289540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Always Start with Graphs</a:t>
            </a:r>
          </a:p>
        </p:txBody>
      </p:sp>
      <p:pic>
        <p:nvPicPr>
          <p:cNvPr id="12" name="Picture Placeholder 11" descr="A dot plot shows price plotted on the vertical axis from 50 to 200 in increments of 50 and beds plotted on the horizontal axis from 2 to 6 in increments of 1. The approximate data are as follows: Beds: 2, Price: 50 to 125; Beds: 3, Price: 0 to 175; Beds: 4, Price: 60 to 200; Beds: 5, Price: 100 to 200; Beds: 6, Price: 125.">
            <a:extLst>
              <a:ext uri="{FF2B5EF4-FFF2-40B4-BE49-F238E27FC236}">
                <a16:creationId xmlns:a16="http://schemas.microsoft.com/office/drawing/2014/main" xmlns="" id="{E331C9ED-999C-4CB3-ABB2-40A4F0442E2D}"/>
              </a:ext>
            </a:extLst>
          </p:cNvPr>
          <p:cNvPicPr>
            <a:picLocks noGrp="1" noChangeAspect="1"/>
          </p:cNvPicPr>
          <p:nvPr>
            <p:ph type="pic" sz="quarter" idx="11"/>
          </p:nvPr>
        </p:nvPicPr>
        <p:blipFill rotWithShape="1">
          <a:blip r:embed="rId3"/>
          <a:stretch/>
        </p:blipFill>
        <p:spPr>
          <a:xfrm>
            <a:off x="228600" y="1371600"/>
            <a:ext cx="4723811" cy="3109562"/>
          </a:xfrm>
          <a:prstGeom prst="rect">
            <a:avLst/>
          </a:prstGeom>
          <a:ln>
            <a:solidFill>
              <a:schemeClr val="tx1"/>
            </a:solidFill>
          </a:ln>
        </p:spPr>
      </p:pic>
      <p:pic>
        <p:nvPicPr>
          <p:cNvPr id="13" name="Picture Placeholder 12" descr="A sctter plot shows price plotted on the vertical axis from 50 to 200 in increments of 50 and size plotted on the horizontal axis from 1 to 3 in increments of 0.5. The approximate data are as follows: The dots on the plot are scattered between the points 0 and 3.0 on the horizontal axis and between 50 and 200 on the vertical axis.">
            <a:extLst>
              <a:ext uri="{FF2B5EF4-FFF2-40B4-BE49-F238E27FC236}">
                <a16:creationId xmlns:a16="http://schemas.microsoft.com/office/drawing/2014/main" xmlns="" id="{056C6B80-8344-494B-8813-B7DD0CA87094}"/>
              </a:ext>
            </a:extLst>
          </p:cNvPr>
          <p:cNvPicPr>
            <a:picLocks noGrp="1" noChangeAspect="1"/>
          </p:cNvPicPr>
          <p:nvPr>
            <p:ph type="pic" sz="quarter" idx="13"/>
          </p:nvPr>
        </p:nvPicPr>
        <p:blipFill rotWithShape="1">
          <a:blip r:embed="rId4"/>
          <a:stretch/>
        </p:blipFill>
        <p:spPr>
          <a:xfrm>
            <a:off x="4191589" y="3138838"/>
            <a:ext cx="4723811" cy="3109562"/>
          </a:xfrm>
          <a:prstGeom prst="rect">
            <a:avLst/>
          </a:prstGeom>
          <a:ln>
            <a:solidFill>
              <a:schemeClr val="tx1"/>
            </a:solidFill>
          </a:ln>
        </p:spPr>
      </p:pic>
    </p:spTree>
    <p:extLst>
      <p:ext uri="{BB962C8B-B14F-4D97-AF65-F5344CB8AC3E}">
        <p14:creationId xmlns:p14="http://schemas.microsoft.com/office/powerpoint/2010/main" val="2294970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Fitting the Multiple Regression </a:t>
            </a:r>
            <a:r>
              <a:rPr lang="en-US" dirty="0" smtClean="0"/>
              <a:t>Model</a:t>
            </a:r>
            <a:endParaRPr lang="en-US" dirty="0"/>
          </a:p>
        </p:txBody>
      </p:sp>
      <p:pic>
        <p:nvPicPr>
          <p:cNvPr id="14" name="Picture 3" descr="A table with 2 rows and 5 columns labeled coeffcients shows the following data. Row 1: (Intercept): Estimate: 46.498, Std. Error: 22.277, t value: 2.087, P r (greater than absolute value of t): 0.042 asterisk. Row 2: Beds: Estimate: 4.367, Std. Error: 9.515, t value: 0.459, P r (greater than absolute value of t): 0.648. Row 3: Size: Estimate: 31.169, Std. Error: 12.617, t value: 2.470, P r (greater than absolute value of t): 0.017 asterisk. Text below table reads, Residual standard error: 36.21 on 50 degrees of freedom; Multiple R squared: 0.2653, Adjusted R squared: 0.236; F statistic: 9.03 on 2 and 50 D F, P value: 0.0004489."/>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410882" y="1648905"/>
            <a:ext cx="8331761" cy="42394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29209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Added-Variable </a:t>
            </a:r>
            <a:r>
              <a:rPr lang="en-US" dirty="0" smtClean="0"/>
              <a:t>Plot (1 of 3)</a:t>
            </a:r>
            <a:endParaRPr lang="en-US" dirty="0"/>
          </a:p>
        </p:txBody>
      </p:sp>
      <p:sp>
        <p:nvSpPr>
          <p:cNvPr id="3" name="Content Placeholder 2"/>
          <p:cNvSpPr>
            <a:spLocks noGrp="1"/>
          </p:cNvSpPr>
          <p:nvPr>
            <p:ph sz="quarter" idx="10"/>
          </p:nvPr>
        </p:nvSpPr>
        <p:spPr>
          <a:xfrm>
            <a:off x="247304" y="1407392"/>
            <a:ext cx="8591896" cy="4805217"/>
          </a:xfrm>
        </p:spPr>
        <p:txBody>
          <a:bodyPr>
            <a:normAutofit/>
          </a:bodyPr>
          <a:lstStyle/>
          <a:p>
            <a:pPr marL="0" indent="0">
              <a:buNone/>
            </a:pPr>
            <a:r>
              <a:rPr lang="en-US" b="1" dirty="0">
                <a:solidFill>
                  <a:srgbClr val="000000"/>
                </a:solidFill>
              </a:rPr>
              <a:t>Basic idea:  </a:t>
            </a:r>
            <a:r>
              <a:rPr lang="en-US" dirty="0">
                <a:solidFill>
                  <a:srgbClr val="000000"/>
                </a:solidFill>
              </a:rPr>
              <a:t>For any single predictor </a:t>
            </a:r>
            <a:r>
              <a:rPr lang="en-US" i="1" dirty="0">
                <a:solidFill>
                  <a:srgbClr val="000000"/>
                </a:solidFill>
              </a:rPr>
              <a:t>Z</a:t>
            </a:r>
            <a:r>
              <a:rPr lang="en-US" dirty="0">
                <a:solidFill>
                  <a:srgbClr val="000000"/>
                </a:solidFill>
              </a:rPr>
              <a:t>:</a:t>
            </a:r>
          </a:p>
          <a:p>
            <a:pPr marL="514350" indent="-514350">
              <a:buFont typeface="+mj-lt"/>
              <a:buAutoNum type="arabicPeriod"/>
            </a:pPr>
            <a:r>
              <a:rPr lang="en-US" dirty="0">
                <a:solidFill>
                  <a:srgbClr val="000000"/>
                </a:solidFill>
              </a:rPr>
              <a:t>Fit a model for </a:t>
            </a:r>
            <a:r>
              <a:rPr lang="en-US" i="1" dirty="0">
                <a:solidFill>
                  <a:srgbClr val="000000"/>
                </a:solidFill>
              </a:rPr>
              <a:t>Y</a:t>
            </a:r>
            <a:r>
              <a:rPr lang="en-US" dirty="0">
                <a:solidFill>
                  <a:srgbClr val="000000"/>
                </a:solidFill>
              </a:rPr>
              <a:t> using all </a:t>
            </a:r>
            <a:r>
              <a:rPr lang="en-US" i="1" dirty="0">
                <a:solidFill>
                  <a:srgbClr val="000000"/>
                </a:solidFill>
              </a:rPr>
              <a:t>other</a:t>
            </a:r>
            <a:r>
              <a:rPr lang="en-US" dirty="0">
                <a:solidFill>
                  <a:srgbClr val="000000"/>
                </a:solidFill>
              </a:rPr>
              <a:t> predictors. Save residuals as </a:t>
            </a:r>
            <a:r>
              <a:rPr lang="en-US" i="1" dirty="0">
                <a:solidFill>
                  <a:srgbClr val="000000"/>
                </a:solidFill>
              </a:rPr>
              <a:t>Resid1</a:t>
            </a:r>
            <a:r>
              <a:rPr lang="en-US" dirty="0">
                <a:solidFill>
                  <a:srgbClr val="000000"/>
                </a:solidFill>
              </a:rPr>
              <a:t> (what the other predictors </a:t>
            </a:r>
            <a:r>
              <a:rPr lang="en-US" i="1" dirty="0">
                <a:solidFill>
                  <a:srgbClr val="000000"/>
                </a:solidFill>
              </a:rPr>
              <a:t>don’t</a:t>
            </a:r>
            <a:r>
              <a:rPr lang="en-US" dirty="0">
                <a:solidFill>
                  <a:srgbClr val="000000"/>
                </a:solidFill>
              </a:rPr>
              <a:t> know about </a:t>
            </a:r>
            <a:r>
              <a:rPr lang="en-US" i="1" dirty="0">
                <a:solidFill>
                  <a:srgbClr val="000000"/>
                </a:solidFill>
              </a:rPr>
              <a:t>Y</a:t>
            </a:r>
            <a:r>
              <a:rPr lang="en-US" dirty="0" smtClean="0">
                <a:solidFill>
                  <a:srgbClr val="000000"/>
                </a:solidFill>
              </a:rPr>
              <a:t>).</a:t>
            </a:r>
          </a:p>
          <a:p>
            <a:pPr marL="514350" indent="-514350">
              <a:buFont typeface="+mj-lt"/>
              <a:buAutoNum type="arabicPeriod"/>
            </a:pPr>
            <a:r>
              <a:rPr lang="en-US" dirty="0">
                <a:solidFill>
                  <a:srgbClr val="000000"/>
                </a:solidFill>
              </a:rPr>
              <a:t>Fit a model for </a:t>
            </a:r>
            <a:r>
              <a:rPr lang="en-US" i="1" dirty="0">
                <a:solidFill>
                  <a:srgbClr val="000000"/>
                </a:solidFill>
              </a:rPr>
              <a:t>Z</a:t>
            </a:r>
            <a:r>
              <a:rPr lang="en-US" dirty="0">
                <a:solidFill>
                  <a:srgbClr val="000000"/>
                </a:solidFill>
              </a:rPr>
              <a:t> using all </a:t>
            </a:r>
            <a:r>
              <a:rPr lang="en-US" i="1" dirty="0">
                <a:solidFill>
                  <a:srgbClr val="000000"/>
                </a:solidFill>
              </a:rPr>
              <a:t>other</a:t>
            </a:r>
            <a:r>
              <a:rPr lang="en-US" dirty="0">
                <a:solidFill>
                  <a:srgbClr val="000000"/>
                </a:solidFill>
              </a:rPr>
              <a:t> predictors. Save residuals as </a:t>
            </a:r>
            <a:r>
              <a:rPr lang="en-US" i="1" dirty="0">
                <a:solidFill>
                  <a:srgbClr val="000000"/>
                </a:solidFill>
              </a:rPr>
              <a:t>Resid2</a:t>
            </a:r>
            <a:r>
              <a:rPr lang="en-US" dirty="0">
                <a:solidFill>
                  <a:srgbClr val="000000"/>
                </a:solidFill>
              </a:rPr>
              <a:t> (what the other predictors </a:t>
            </a:r>
            <a:r>
              <a:rPr lang="en-US" i="1" dirty="0">
                <a:solidFill>
                  <a:srgbClr val="000000"/>
                </a:solidFill>
              </a:rPr>
              <a:t>don’t</a:t>
            </a:r>
            <a:r>
              <a:rPr lang="en-US" dirty="0">
                <a:solidFill>
                  <a:srgbClr val="000000"/>
                </a:solidFill>
              </a:rPr>
              <a:t> know about </a:t>
            </a:r>
            <a:r>
              <a:rPr lang="en-US" i="1" dirty="0">
                <a:solidFill>
                  <a:srgbClr val="000000"/>
                </a:solidFill>
              </a:rPr>
              <a:t>Z</a:t>
            </a:r>
            <a:r>
              <a:rPr lang="en-US" dirty="0" smtClean="0">
                <a:solidFill>
                  <a:srgbClr val="000000"/>
                </a:solidFill>
              </a:rPr>
              <a:t>).</a:t>
            </a:r>
            <a:endParaRPr lang="en-US" dirty="0">
              <a:solidFill>
                <a:srgbClr val="000000"/>
              </a:solidFill>
            </a:endParaRPr>
          </a:p>
          <a:p>
            <a:pPr marL="514350" indent="-514350">
              <a:buFont typeface="+mj-lt"/>
              <a:buAutoNum type="arabicPeriod"/>
            </a:pPr>
            <a:r>
              <a:rPr lang="en-US" dirty="0">
                <a:solidFill>
                  <a:srgbClr val="000000"/>
                </a:solidFill>
              </a:rPr>
              <a:t>Plot </a:t>
            </a:r>
            <a:r>
              <a:rPr lang="en-US" i="1" dirty="0">
                <a:solidFill>
                  <a:srgbClr val="000000"/>
                </a:solidFill>
              </a:rPr>
              <a:t>Resid1</a:t>
            </a:r>
            <a:r>
              <a:rPr lang="en-US" dirty="0">
                <a:solidFill>
                  <a:srgbClr val="000000"/>
                </a:solidFill>
              </a:rPr>
              <a:t> vs.</a:t>
            </a:r>
            <a:r>
              <a:rPr lang="en-US" i="1" dirty="0">
                <a:solidFill>
                  <a:srgbClr val="000000"/>
                </a:solidFill>
              </a:rPr>
              <a:t> Resid2 </a:t>
            </a:r>
            <a:r>
              <a:rPr lang="en-US" dirty="0">
                <a:solidFill>
                  <a:srgbClr val="000000"/>
                </a:solidFill>
              </a:rPr>
              <a:t>(what’s </a:t>
            </a:r>
            <a:r>
              <a:rPr lang="en-US" i="1" dirty="0">
                <a:solidFill>
                  <a:srgbClr val="000000"/>
                </a:solidFill>
              </a:rPr>
              <a:t>unique</a:t>
            </a:r>
            <a:r>
              <a:rPr lang="en-US" dirty="0">
                <a:solidFill>
                  <a:srgbClr val="000000"/>
                </a:solidFill>
              </a:rPr>
              <a:t> to</a:t>
            </a:r>
            <a:r>
              <a:rPr lang="en-US" i="1" dirty="0">
                <a:solidFill>
                  <a:srgbClr val="000000"/>
                </a:solidFill>
              </a:rPr>
              <a:t> Z </a:t>
            </a:r>
            <a:r>
              <a:rPr lang="en-US" dirty="0">
                <a:solidFill>
                  <a:srgbClr val="000000"/>
                </a:solidFill>
              </a:rPr>
              <a:t>that explains new variability in </a:t>
            </a:r>
            <a:r>
              <a:rPr lang="en-US" i="1" dirty="0">
                <a:solidFill>
                  <a:srgbClr val="000000"/>
                </a:solidFill>
              </a:rPr>
              <a:t>Y</a:t>
            </a:r>
            <a:r>
              <a:rPr lang="en-US" dirty="0" smtClean="0">
                <a:solidFill>
                  <a:srgbClr val="000000"/>
                </a:solidFill>
              </a:rPr>
              <a:t>).</a:t>
            </a:r>
            <a:endParaRPr lang="en-US" dirty="0">
              <a:solidFill>
                <a:srgbClr val="000000"/>
              </a:solidFill>
            </a:endParaRPr>
          </a:p>
        </p:txBody>
      </p:sp>
    </p:spTree>
    <p:extLst>
      <p:ext uri="{BB962C8B-B14F-4D97-AF65-F5344CB8AC3E}">
        <p14:creationId xmlns:p14="http://schemas.microsoft.com/office/powerpoint/2010/main" val="859720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Added-Variable </a:t>
            </a:r>
            <a:r>
              <a:rPr lang="en-US" dirty="0" smtClean="0"/>
              <a:t>Plot (2 of 3)</a:t>
            </a:r>
            <a:endParaRPr lang="en-US" dirty="0"/>
          </a:p>
        </p:txBody>
      </p:sp>
      <p:pic>
        <p:nvPicPr>
          <p:cNvPr id="17" name="Picture Placeholder 16" descr="Two scatter plots titled Price Beds model equals lm (Price tilde Beds, data equals Houses N Y) is shown. The approximate data are as follows:&#10;The first scatter plot has Beds along the horizontal axis and Price along the vertical axis. A line is drawn slopes upward from (0, 70) and terminates at (6.5, 170). Five dots are plotted above 2 mark along the horizontal axis and between 50 and 130 along the vertical axis. Fifteen dots are plotted above 3 mark along the horizontal axis and between 45 mark and 170 mark along the vertical axis. Twelve dots are plotted above 4 mark along the horizontal axis and between 60 mark and 200 mark along the vertical axis. Three other dots lie at (5, 110), (5, 190), and (6, 140).&#10;The second scatter plot has Price Beds model dollar fitted along the horizontal axis and Price Beds model dollar residuals along the vertical axis. A regression line corresponds to 0 mark on the vertical axis. Five dots are plotted above 80 mark along the horizontal axis and between negative 12 mark and 40 mark along the vertical axis. Thirteen dots are plotted above 105 mark along the horizontal axis and between negative 50 mark and 40 mark along the vertical axis. Above the same point two other dots are lie at point (105, negative 65) and (105, 65). Sixteen dots are plotted above 125 mark along the horizontal axis and between negative 61 mark and 65 mark along the vertical axis. Two dots are plotted at the point (150, negative 40) and (150, 40). One dot is plotted at the point (170, negative 50)."/>
          <p:cNvPicPr>
            <a:picLocks noGrp="1" noChangeAspect="1"/>
          </p:cNvPicPr>
          <p:nvPr>
            <p:ph type="pic" sz="quarter" idx="11"/>
          </p:nvPr>
        </p:nvPicPr>
        <p:blipFill>
          <a:blip r:embed="rId3"/>
          <a:stretch>
            <a:fillRect/>
          </a:stretch>
        </p:blipFill>
        <p:spPr>
          <a:xfrm>
            <a:off x="1324328" y="1590780"/>
            <a:ext cx="5923814" cy="2243963"/>
          </a:xfrm>
          <a:prstGeom prst="rect">
            <a:avLst/>
          </a:prstGeom>
          <a:noFill/>
          <a:ln>
            <a:noFill/>
          </a:ln>
        </p:spPr>
      </p:pic>
      <p:pic>
        <p:nvPicPr>
          <p:cNvPr id="18" name="Picture Placeholder 17" descr="Two scatter plots titled Size Beds model equals lm (Size tilde Beds, data equals Houses N Y) are shown. The approximate data are as follows:&#10;The first scatter plot has Beds along the horizontal axis and Size along the vertical axis. A line moves upward from (0, 0.8), with a positive slope and terminates at (6, 3.2). Five dots are plotted above 2 mark along the horizontal axis and between 0.5 mark and 1.3 mark along the vertical axis. Thirteen dots are plotted above 3 along the horizontal axis and between 0.8 mark and 2.1 mark along the vertical axis. Twelve dots are plotted above 4 mark along the horizontal axis and between 1.4 mark and 3.2 mark along the vertical axis. Two dots lie at (5, 2.7) and (6, 2.7).&#10;The second scatter plot has Size Beds model dollar fitted along the horizontal axis and Size Beds model dollar residuals along the vertical axis. A regression line corresponds to 0 mark on the vertical axis. Five dots are plotted above 0.9 mark along the horizontal axis and between negative 0.8 mark and 0.4 mark along the vertical axis. Eighteen dots are plotted above 1.4 mark along the horizontal axis and between negative 0.7 mark and 0.7 mark along the vertical axis. Sixteen dots are plotted above 2.0 mark along the horizontal axis. Two dots lie at (2.6, 0.2) and (2.6, 0.3). A dot lies at (3.3, negative 0.4)."/>
          <p:cNvPicPr>
            <a:picLocks noGrp="1" noChangeAspect="1"/>
          </p:cNvPicPr>
          <p:nvPr>
            <p:ph type="pic" sz="quarter" idx="13"/>
          </p:nvPr>
        </p:nvPicPr>
        <p:blipFill>
          <a:blip r:embed="rId4"/>
          <a:stretch>
            <a:fillRect/>
          </a:stretch>
        </p:blipFill>
        <p:spPr>
          <a:xfrm>
            <a:off x="1299669" y="3883133"/>
            <a:ext cx="5973132" cy="2289067"/>
          </a:xfrm>
          <a:prstGeom prst="rect">
            <a:avLst/>
          </a:prstGeom>
          <a:noFill/>
          <a:ln>
            <a:noFill/>
          </a:ln>
        </p:spPr>
      </p:pic>
    </p:spTree>
    <p:extLst>
      <p:ext uri="{BB962C8B-B14F-4D97-AF65-F5344CB8AC3E}">
        <p14:creationId xmlns:p14="http://schemas.microsoft.com/office/powerpoint/2010/main" val="27231358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 y="9358"/>
            <a:ext cx="9052560" cy="1257300"/>
          </a:xfrm>
        </p:spPr>
        <p:txBody>
          <a:bodyPr/>
          <a:lstStyle/>
          <a:p>
            <a:r>
              <a:rPr lang="en-US" dirty="0"/>
              <a:t>Added-Variable </a:t>
            </a:r>
            <a:r>
              <a:rPr lang="en-US" dirty="0" smtClean="0"/>
              <a:t>Plot (3 of 3)</a:t>
            </a:r>
            <a:endParaRPr lang="en-US" dirty="0"/>
          </a:p>
        </p:txBody>
      </p:sp>
      <p:pic>
        <p:nvPicPr>
          <p:cNvPr id="6" name="Picture 2" descr="A scatter plot is followed by a table titled Coefficients, with 3 rows and 4 columns. The approximate data from the scatter plot are as follows:&#10;The scatter plot has Size Beds model dollar residuals along the horizontal axis and Price Beds model dollar residuals along the vertical axis. A line slopes upward from (0, negative 20) and terminates at (1.3, 37). Twenty seven dots are plotted above the regression line and twenty five dots bellow it.&#10;A text on the right side of the scatter plot reads Is there a relationship? Resid1 equals 31.17. Resid2. An arrow pointing at the value 31.17 reads familiar? &#10;The data from the table read as follows:&#10;The column headers read Estimate; Standard Error; t value; and Pr (Prompt absolute value of t).&#10;Row 1: (Intercept): Estimate, 46.498; Standard Error, 22.277; t value, 2.087; and Pr (Prompt absolute value of t), 0.042 asterisk&#10;Row 2: (Beds): Estimate, 4.367; Standard Error, 9.515; t value, 0.459; and Pr (Prompt absolute value of t), 0.648&#10;Row 3: (Size): Estimate, 31.169; Standard Error, 12.617; t value, 2.470; and Pr (Prompt absolute value of t), 0.017 asterisk. A value under the Estimate, 31.169 is circled."/>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1263378" y="1546792"/>
            <a:ext cx="6595141" cy="45582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2016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r>
              <a:rPr lang="en-US" baseline="0" dirty="0" smtClean="0"/>
              <a:t> </a:t>
            </a:r>
            <a:r>
              <a:rPr lang="en-US" dirty="0" smtClean="0"/>
              <a:t>Multiple Predictors (2 of 3)</a:t>
            </a:r>
            <a:endParaRPr lang="en-US" dirty="0"/>
          </a:p>
        </p:txBody>
      </p:sp>
      <p:sp>
        <p:nvSpPr>
          <p:cNvPr id="3" name="Content Placeholder 2"/>
          <p:cNvSpPr>
            <a:spLocks noGrp="1"/>
          </p:cNvSpPr>
          <p:nvPr>
            <p:ph sz="quarter" idx="10"/>
          </p:nvPr>
        </p:nvSpPr>
        <p:spPr>
          <a:xfrm>
            <a:off x="247304" y="1407392"/>
            <a:ext cx="8591896" cy="4805217"/>
          </a:xfrm>
        </p:spPr>
        <p:txBody>
          <a:bodyPr>
            <a:normAutofit/>
          </a:bodyPr>
          <a:lstStyle/>
          <a:p>
            <a:pPr marL="0" indent="0">
              <a:buNone/>
            </a:pPr>
            <a:r>
              <a:rPr lang="es-ES" dirty="0">
                <a:solidFill>
                  <a:srgbClr val="000000"/>
                </a:solidFill>
              </a:rPr>
              <a:t>Response </a:t>
            </a:r>
            <a:r>
              <a:rPr lang="es-ES" dirty="0" smtClean="0">
                <a:solidFill>
                  <a:srgbClr val="000000"/>
                </a:solidFill>
              </a:rPr>
              <a:t>variable: </a:t>
            </a:r>
            <a:r>
              <a:rPr lang="es-ES" i="1" dirty="0" smtClean="0">
                <a:solidFill>
                  <a:srgbClr val="000000"/>
                </a:solidFill>
              </a:rPr>
              <a:t>Y</a:t>
            </a:r>
            <a:r>
              <a:rPr lang="es-ES" dirty="0" smtClean="0">
                <a:solidFill>
                  <a:srgbClr val="000000"/>
                </a:solidFill>
              </a:rPr>
              <a:t> = </a:t>
            </a:r>
            <a:r>
              <a:rPr lang="es-ES" dirty="0">
                <a:solidFill>
                  <a:srgbClr val="000000"/>
                </a:solidFill>
              </a:rPr>
              <a:t>active </a:t>
            </a:r>
            <a:r>
              <a:rPr lang="es-ES" dirty="0" smtClean="0">
                <a:solidFill>
                  <a:srgbClr val="000000"/>
                </a:solidFill>
              </a:rPr>
              <a:t>pulse</a:t>
            </a:r>
            <a:endParaRPr lang="en-US" dirty="0">
              <a:solidFill>
                <a:srgbClr val="000000"/>
              </a:solidFill>
            </a:endParaRPr>
          </a:p>
          <a:p>
            <a:pPr marL="0" indent="0">
              <a:buNone/>
            </a:pPr>
            <a:r>
              <a:rPr lang="es-ES" dirty="0" err="1" smtClean="0">
                <a:solidFill>
                  <a:srgbClr val="000000"/>
                </a:solidFill>
              </a:rPr>
              <a:t>Predictors</a:t>
            </a:r>
            <a:r>
              <a:rPr lang="es-ES" dirty="0" smtClean="0">
                <a:solidFill>
                  <a:srgbClr val="000000"/>
                </a:solidFill>
              </a:rPr>
              <a:t>: </a:t>
            </a:r>
            <a:r>
              <a:rPr lang="es-ES" i="1" dirty="0" smtClean="0">
                <a:solidFill>
                  <a:srgbClr val="000000"/>
                </a:solidFill>
              </a:rPr>
              <a:t>X</a:t>
            </a:r>
            <a:r>
              <a:rPr lang="es-ES" baseline="-25000" dirty="0" smtClean="0">
                <a:solidFill>
                  <a:srgbClr val="000000"/>
                </a:solidFill>
              </a:rPr>
              <a:t>1 </a:t>
            </a:r>
            <a:r>
              <a:rPr lang="es-ES" dirty="0" smtClean="0">
                <a:solidFill>
                  <a:srgbClr val="000000"/>
                </a:solidFill>
              </a:rPr>
              <a:t>= </a:t>
            </a:r>
            <a:r>
              <a:rPr lang="es-ES" dirty="0" err="1">
                <a:solidFill>
                  <a:srgbClr val="000000"/>
                </a:solidFill>
              </a:rPr>
              <a:t>resting</a:t>
            </a:r>
            <a:r>
              <a:rPr lang="es-ES" dirty="0">
                <a:solidFill>
                  <a:srgbClr val="000000"/>
                </a:solidFill>
              </a:rPr>
              <a:t> </a:t>
            </a:r>
            <a:r>
              <a:rPr lang="es-ES" dirty="0" smtClean="0">
                <a:solidFill>
                  <a:srgbClr val="000000"/>
                </a:solidFill>
              </a:rPr>
              <a:t>pulse</a:t>
            </a:r>
          </a:p>
          <a:p>
            <a:pPr marL="0" indent="1654175">
              <a:buNone/>
            </a:pPr>
            <a:r>
              <a:rPr lang="es-ES" i="1" dirty="0" smtClean="0">
                <a:solidFill>
                  <a:srgbClr val="000000"/>
                </a:solidFill>
              </a:rPr>
              <a:t>X</a:t>
            </a:r>
            <a:r>
              <a:rPr lang="es-ES" baseline="-25000" dirty="0" smtClean="0">
                <a:solidFill>
                  <a:srgbClr val="000000"/>
                </a:solidFill>
              </a:rPr>
              <a:t>2</a:t>
            </a:r>
            <a:r>
              <a:rPr lang="es-ES" dirty="0">
                <a:solidFill>
                  <a:srgbClr val="000000"/>
                </a:solidFill>
              </a:rPr>
              <a:t> </a:t>
            </a:r>
            <a:r>
              <a:rPr lang="es-ES" dirty="0" smtClean="0">
                <a:solidFill>
                  <a:srgbClr val="000000"/>
                </a:solidFill>
              </a:rPr>
              <a:t>= </a:t>
            </a:r>
            <a:r>
              <a:rPr lang="es-ES" dirty="0">
                <a:solidFill>
                  <a:srgbClr val="000000"/>
                </a:solidFill>
              </a:rPr>
              <a:t>sex (0 = M, 1 = </a:t>
            </a:r>
            <a:r>
              <a:rPr lang="es-ES" dirty="0" smtClean="0">
                <a:solidFill>
                  <a:srgbClr val="000000"/>
                </a:solidFill>
              </a:rPr>
              <a:t>F)</a:t>
            </a:r>
          </a:p>
          <a:p>
            <a:pPr marL="0" indent="1654175">
              <a:buNone/>
            </a:pPr>
            <a:r>
              <a:rPr lang="en-US" altLang="en-US" i="1" dirty="0" smtClean="0"/>
              <a:t>X</a:t>
            </a:r>
            <a:r>
              <a:rPr lang="en-US" altLang="en-US" baseline="-25000" dirty="0" smtClean="0"/>
              <a:t>3</a:t>
            </a:r>
            <a:r>
              <a:rPr lang="en-US" altLang="en-US" dirty="0" smtClean="0"/>
              <a:t> </a:t>
            </a:r>
            <a:r>
              <a:rPr lang="en-US" altLang="en-US" dirty="0"/>
              <a:t>= </a:t>
            </a:r>
            <a:r>
              <a:rPr lang="en-US" altLang="en-US" dirty="0" smtClean="0"/>
              <a:t>height</a:t>
            </a:r>
            <a:br>
              <a:rPr lang="en-US" altLang="en-US" dirty="0" smtClean="0"/>
            </a:br>
            <a:r>
              <a:rPr lang="en-US" altLang="en-US" dirty="0" smtClean="0"/>
              <a:t>Data</a:t>
            </a:r>
            <a:r>
              <a:rPr lang="en-US" altLang="en-US" dirty="0"/>
              <a:t>: </a:t>
            </a:r>
            <a:r>
              <a:rPr lang="en-US" altLang="en-US" b="1" dirty="0" smtClean="0">
                <a:latin typeface="Courier New" panose="02070309020205020404" pitchFamily="49" charset="0"/>
                <a:cs typeface="Courier New" panose="02070309020205020404" pitchFamily="49" charset="0"/>
              </a:rPr>
              <a:t>Pulse.csv</a:t>
            </a:r>
            <a:endParaRPr lang="en-US" altLang="en-US" b="1"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6906819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2263</TotalTime>
  <Words>301</Words>
  <Application>Microsoft Office PowerPoint</Application>
  <PresentationFormat>On-screen Show (4:3)</PresentationFormat>
  <Paragraphs>46</Paragraphs>
  <Slides>14</Slides>
  <Notes>12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ＭＳ Ｐゴシック</vt:lpstr>
      <vt:lpstr>Arial</vt:lpstr>
      <vt:lpstr>Arial Black</vt:lpstr>
      <vt:lpstr>Calibri</vt:lpstr>
      <vt:lpstr>Courier New</vt:lpstr>
      <vt:lpstr>Symbol</vt:lpstr>
      <vt:lpstr>Times New Roman</vt:lpstr>
      <vt:lpstr>Wingdings</vt:lpstr>
      <vt:lpstr>bergerinvitels3e_lectureslides_ch01_final</vt:lpstr>
      <vt:lpstr>Section 4.1</vt:lpstr>
      <vt:lpstr>Topic 4.1</vt:lpstr>
      <vt:lpstr>Example: Multiple Predictors (1 of 3)</vt:lpstr>
      <vt:lpstr>Always Start with Graphs</vt:lpstr>
      <vt:lpstr>Fitting the Multiple Regression Model</vt:lpstr>
      <vt:lpstr>Added-Variable Plot (1 of 3)</vt:lpstr>
      <vt:lpstr>Added-Variable Plot (2 of 3)</vt:lpstr>
      <vt:lpstr>Added-Variable Plot (3 of 3)</vt:lpstr>
      <vt:lpstr>Example: Multiple Predictors (2 of 3)</vt:lpstr>
      <vt:lpstr>Example: Multiple Predictors (3 of 3)</vt:lpstr>
      <vt:lpstr>Correlation Matrix</vt:lpstr>
      <vt:lpstr>Added-Variable Plot for Hgt</vt:lpstr>
      <vt:lpstr>Predicting Active with Rest, Sex, and Hgt</vt:lpstr>
      <vt:lpstr>Added Variable in 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4.1</dc:title>
  <dc:creator>Canon</dc:creator>
  <cp:lastModifiedBy>Newton, Andy</cp:lastModifiedBy>
  <cp:revision>460</cp:revision>
  <dcterms:created xsi:type="dcterms:W3CDTF">2015-10-23T14:29:37Z</dcterms:created>
  <dcterms:modified xsi:type="dcterms:W3CDTF">2018-08-23T14:18:26Z</dcterms:modified>
</cp:coreProperties>
</file>